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5" r:id="rId8"/>
    <p:sldId id="266" r:id="rId9"/>
    <p:sldId id="264" r:id="rId10"/>
    <p:sldId id="267" r:id="rId11"/>
    <p:sldId id="268" r:id="rId12"/>
    <p:sldId id="269" r:id="rId13"/>
    <p:sldId id="270" r:id="rId14"/>
    <p:sldId id="271" r:id="rId1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431238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594962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2199450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2951404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055570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164212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9361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1166707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2832747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715696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991853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6BE780-6432-49AF-A5D0-C6EACE804B5B}" type="datetimeFigureOut">
              <a:rPr lang="es-CO" smtClean="0"/>
              <a:t>16/12/2014</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7A31DA-6205-4D9D-BE5F-BEC763B9D3DA}" type="slidenum">
              <a:rPr lang="es-CO" smtClean="0"/>
              <a:t>‹Nº›</a:t>
            </a:fld>
            <a:endParaRPr lang="es-CO" dirty="0"/>
          </a:p>
        </p:txBody>
      </p:sp>
    </p:spTree>
    <p:extLst>
      <p:ext uri="{BB962C8B-B14F-4D97-AF65-F5344CB8AC3E}">
        <p14:creationId xmlns:p14="http://schemas.microsoft.com/office/powerpoint/2010/main" val="3183923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6">
              <a:lumMod val="60000"/>
              <a:lumOff val="40000"/>
            </a:schemeClr>
          </a:solidFill>
          <a:ln>
            <a:noFill/>
          </a:ln>
          <a:effectLst/>
          <a:extLst/>
        </p:spPr>
      </p:pic>
    </p:spTree>
    <p:extLst>
      <p:ext uri="{BB962C8B-B14F-4D97-AF65-F5344CB8AC3E}">
        <p14:creationId xmlns:p14="http://schemas.microsoft.com/office/powerpoint/2010/main" val="414115356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2800" dirty="0" smtClean="0">
                <a:latin typeface="Algerian" pitchFamily="82" charset="0"/>
              </a:rPr>
              <a:t>Cuatro árboles y un junco utilizados como símbolo del fragante amor de Dos. </a:t>
            </a:r>
            <a:endParaRPr lang="es-CO" sz="2800" dirty="0">
              <a:latin typeface="Algerian" pitchFamily="82" charset="0"/>
            </a:endParaRPr>
          </a:p>
        </p:txBody>
      </p:sp>
      <p:sp>
        <p:nvSpPr>
          <p:cNvPr id="3" name="2 Marcador de contenido"/>
          <p:cNvSpPr>
            <a:spLocks noGrp="1"/>
          </p:cNvSpPr>
          <p:nvPr>
            <p:ph idx="1"/>
          </p:nvPr>
        </p:nvSpPr>
        <p:spPr/>
        <p:txBody>
          <a:bodyPr>
            <a:normAutofit/>
          </a:bodyPr>
          <a:lstStyle/>
          <a:p>
            <a:pPr marL="0" indent="0" algn="ctr">
              <a:buNone/>
            </a:pPr>
            <a:r>
              <a:rPr lang="es-CO" sz="2400" b="1" dirty="0" smtClean="0"/>
              <a:t>Introducción</a:t>
            </a:r>
          </a:p>
          <a:p>
            <a:pPr marL="0" indent="0">
              <a:buNone/>
            </a:pPr>
            <a:r>
              <a:rPr lang="es-CO" sz="1800" dirty="0" smtClean="0"/>
              <a:t>Sin duda, estos cuatro árboles y el junco seleccionados por Dios para que fuesen utilizados para extraer su sustancia fragante, es un símbolo adecuado del amor de Cristo quien se dio así mismo por cada uno </a:t>
            </a:r>
            <a:r>
              <a:rPr lang="es-CO" sz="1800" dirty="0"/>
              <a:t>de nosotros, </a:t>
            </a:r>
            <a:r>
              <a:rPr lang="es-CO" sz="1800" b="1" dirty="0">
                <a:solidFill>
                  <a:srgbClr val="FF0000"/>
                </a:solidFill>
              </a:rPr>
              <a:t>Juan 3:16 </a:t>
            </a:r>
            <a:r>
              <a:rPr lang="es-CO" sz="1800" dirty="0"/>
              <a:t>dice: </a:t>
            </a:r>
            <a:r>
              <a:rPr lang="es-CO" sz="1800" dirty="0" smtClean="0"/>
              <a:t>«</a:t>
            </a:r>
            <a:r>
              <a:rPr lang="es-CO" sz="1800" b="1" dirty="0" smtClean="0"/>
              <a:t>Porque </a:t>
            </a:r>
            <a:r>
              <a:rPr lang="es-CO" sz="1800" b="1" dirty="0"/>
              <a:t>de tal manera amó Dios al mundo, que haya dado a su Hijo unigénito; para que todo aquel que en él creyere, no se pierda, mas tenga vida </a:t>
            </a:r>
            <a:r>
              <a:rPr lang="es-CO" sz="1800" b="1" dirty="0" smtClean="0"/>
              <a:t>eterna</a:t>
            </a:r>
            <a:r>
              <a:rPr lang="es-CO" sz="1800" dirty="0" smtClean="0"/>
              <a:t>». </a:t>
            </a:r>
          </a:p>
          <a:p>
            <a:pPr marL="0" indent="0">
              <a:buNone/>
            </a:pPr>
            <a:r>
              <a:rPr lang="es-CO" sz="1800" dirty="0" smtClean="0"/>
              <a:t>Pienso que estos árboles y el junco, abundaban en el desierto para facilitarles a los Israelitas la estriación de su fragante perfume. Así como Cristo estuvo en el desierto para darnos un ejemplo de que aún estando allí se es posible hacer la voluntad de Dios, pese a las circunstancias por difíciles que sean.  </a:t>
            </a:r>
          </a:p>
          <a:p>
            <a:pPr marL="0" indent="0">
              <a:buNone/>
            </a:pPr>
            <a:r>
              <a:rPr lang="es-CO" sz="1800" dirty="0" smtClean="0"/>
              <a:t>Así como estos árboles tenían que ser heridos, cortados y pelados  para extraer su perfume, Cristo fue herido, escupido, abofeteado, crucificado y finalmente muerto para dar su </a:t>
            </a:r>
            <a:r>
              <a:rPr lang="es-CO" sz="1800" dirty="0"/>
              <a:t>fragante perfume del amor de Dios. </a:t>
            </a:r>
            <a:r>
              <a:rPr lang="es-CO" sz="1800" dirty="0" smtClean="0"/>
              <a:t>«Mas </a:t>
            </a:r>
            <a:r>
              <a:rPr lang="es-CO" sz="1800" dirty="0"/>
              <a:t>El fue herido por nuestras transgresiones, molido por nuestras iniquidades. El castigo, por nuestra paz, cayó sobre El, y por sus heridas hemos sido </a:t>
            </a:r>
            <a:r>
              <a:rPr lang="es-CO" sz="1800" dirty="0" smtClean="0"/>
              <a:t>curados» </a:t>
            </a:r>
            <a:r>
              <a:rPr lang="es-CO" sz="1800" dirty="0" smtClean="0">
                <a:solidFill>
                  <a:srgbClr val="FF0000"/>
                </a:solidFill>
              </a:rPr>
              <a:t>(Isaías 53:5).</a:t>
            </a:r>
            <a:endParaRPr lang="es-CO" sz="1800" dirty="0">
              <a:solidFill>
                <a:srgbClr val="FF0000"/>
              </a:solidFill>
            </a:endParaRPr>
          </a:p>
        </p:txBody>
      </p:sp>
    </p:spTree>
    <p:extLst>
      <p:ext uri="{BB962C8B-B14F-4D97-AF65-F5344CB8AC3E}">
        <p14:creationId xmlns:p14="http://schemas.microsoft.com/office/powerpoint/2010/main" val="955143019"/>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p:spPr>
        <p:txBody>
          <a:bodyPr>
            <a:normAutofit/>
          </a:bodyPr>
          <a:lstStyle/>
          <a:p>
            <a:r>
              <a:rPr lang="es-CO" sz="3200" b="1" u="sng" dirty="0" smtClean="0"/>
              <a:t>El árbol de mirra.</a:t>
            </a:r>
            <a:endParaRPr lang="es-CO" sz="3200" b="1" u="sng" dirty="0"/>
          </a:p>
        </p:txBody>
      </p:sp>
      <p:sp>
        <p:nvSpPr>
          <p:cNvPr id="3" name="2 Marcador de contenido"/>
          <p:cNvSpPr>
            <a:spLocks noGrp="1"/>
          </p:cNvSpPr>
          <p:nvPr>
            <p:ph idx="1"/>
          </p:nvPr>
        </p:nvSpPr>
        <p:spPr>
          <a:xfrm>
            <a:off x="457200" y="1600200"/>
            <a:ext cx="8229600" cy="5257800"/>
          </a:xfrm>
        </p:spPr>
        <p:txBody>
          <a:bodyPr>
            <a:noAutofit/>
          </a:bodyPr>
          <a:lstStyle/>
          <a:p>
            <a:pPr marL="0" indent="0">
              <a:buNone/>
            </a:pPr>
            <a:r>
              <a:rPr lang="es-CO" sz="1800" dirty="0"/>
              <a:t>La mirra (del latín myrrha, y éste del griego μύῤῥα) es una sustancia resinosa aromática. Se obtiene haciendo una incisión en la corteza del </a:t>
            </a:r>
            <a:r>
              <a:rPr lang="es-CO" sz="1800" dirty="0" smtClean="0"/>
              <a:t>árbol, </a:t>
            </a:r>
            <a:r>
              <a:rPr lang="es-CO" sz="1800" dirty="0"/>
              <a:t>de la cual exuda una resina gomosa, de color amarillo que al secarse tiene formas irregulares y tonalidad pardo-rojiza. Crece al noreste de África, en Arabia y Turquía.</a:t>
            </a:r>
          </a:p>
          <a:p>
            <a:pPr marL="400050" lvl="1" indent="0">
              <a:buNone/>
            </a:pPr>
            <a:r>
              <a:rPr lang="es-CO" sz="1600" dirty="0" smtClean="0"/>
              <a:t>Muy </a:t>
            </a:r>
            <a:r>
              <a:rPr lang="es-CO" sz="1600" dirty="0"/>
              <a:t>valorada en la antigüedad, ya que era uno de los componentes para la elaboración de perfumes, incienso</a:t>
            </a:r>
            <a:r>
              <a:rPr lang="es-CO" sz="1600" dirty="0" smtClean="0"/>
              <a:t>, </a:t>
            </a:r>
            <a:r>
              <a:rPr lang="es-CO" sz="1600" dirty="0"/>
              <a:t>ungüentos, medicinas y para diluir tinta en los papiros. Se usaba también para embalsamar a los </a:t>
            </a:r>
            <a:r>
              <a:rPr lang="es-CO" sz="1600" dirty="0" smtClean="0"/>
              <a:t>muertos.</a:t>
            </a:r>
          </a:p>
          <a:p>
            <a:pPr marL="400050" lvl="1" indent="0">
              <a:buNone/>
            </a:pPr>
            <a:r>
              <a:rPr lang="es-CO" sz="1600" dirty="0"/>
              <a:t>La mirra, en época del imperio romano, era usada como anestésico para los moribundos o los condenados a muerte, y se solía dar mezclada con vino</a:t>
            </a:r>
            <a:r>
              <a:rPr lang="es-CO" sz="1600" dirty="0" smtClean="0"/>
              <a:t>.</a:t>
            </a:r>
            <a:endParaRPr lang="es-CO" sz="1600" dirty="0"/>
          </a:p>
          <a:p>
            <a:pPr marL="400050" lvl="1" indent="0">
              <a:buNone/>
            </a:pPr>
            <a:r>
              <a:rPr lang="es-CO" sz="1600" dirty="0" smtClean="0"/>
              <a:t>La </a:t>
            </a:r>
            <a:r>
              <a:rPr lang="es-CO" sz="1600" dirty="0"/>
              <a:t>gomorresina se ha utilizado también como estimulante y tónico, y en la actualidad se emplea como antiséptico en enjuagues bucales y dentífrico, entre otros.</a:t>
            </a:r>
          </a:p>
          <a:p>
            <a:pPr marL="400050" lvl="1" indent="0">
              <a:buNone/>
            </a:pPr>
            <a:r>
              <a:rPr lang="es-CO" sz="1600" dirty="0" smtClean="0"/>
              <a:t>Esta </a:t>
            </a:r>
            <a:r>
              <a:rPr lang="es-CO" sz="1600" dirty="0"/>
              <a:t>sustancia también tiene numerosas propiedades medicinales y se usaba para tratar la ronquera, la disentería y como antiparasitaria. Además, Dioscórides menciona en su tratado "De materia médica" las propiedades abortivas de la mirra.</a:t>
            </a:r>
            <a:endParaRPr lang="es-CO" sz="1600" dirty="0" smtClean="0"/>
          </a:p>
          <a:p>
            <a:pPr marL="0" indent="0">
              <a:buNone/>
            </a:pPr>
            <a:r>
              <a:rPr lang="es-CO" sz="1800" dirty="0"/>
              <a:t>Herodes les ruega a Los Reyes Magos que averigüen el sitio preciso del nacimiento del Mesías con el fin de poder, así, acabar con su potencial competidor. Los Reyes Magos, que no sospechan eso, encuentran al Niño, lo adoran y obsequian con oro, incienso y </a:t>
            </a:r>
            <a:r>
              <a:rPr lang="es-CO" sz="1800" dirty="0" smtClean="0"/>
              <a:t>mirra. </a:t>
            </a:r>
            <a:r>
              <a:rPr lang="es-CO" sz="1800" dirty="0" smtClean="0">
                <a:solidFill>
                  <a:srgbClr val="FF0000"/>
                </a:solidFill>
              </a:rPr>
              <a:t>(Mat.2:7-11).</a:t>
            </a:r>
            <a:endParaRPr lang="es-CO" sz="1800" dirty="0">
              <a:solidFill>
                <a:srgbClr val="FF0000"/>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24836" y="0"/>
            <a:ext cx="2239652" cy="1591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0098332"/>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563072" cy="1143000"/>
          </a:xfrm>
        </p:spPr>
        <p:txBody>
          <a:bodyPr>
            <a:normAutofit/>
          </a:bodyPr>
          <a:lstStyle/>
          <a:p>
            <a:pPr algn="l"/>
            <a:r>
              <a:rPr lang="es-CO" sz="3200" b="1" u="sng" dirty="0" smtClean="0"/>
              <a:t>Árbol de canela aromática</a:t>
            </a:r>
            <a:endParaRPr lang="es-CO" sz="3200" b="1" u="sng" dirty="0"/>
          </a:p>
        </p:txBody>
      </p:sp>
      <p:sp>
        <p:nvSpPr>
          <p:cNvPr id="3" name="2 Marcador de contenido"/>
          <p:cNvSpPr>
            <a:spLocks noGrp="1"/>
          </p:cNvSpPr>
          <p:nvPr>
            <p:ph idx="1"/>
          </p:nvPr>
        </p:nvSpPr>
        <p:spPr>
          <a:xfrm>
            <a:off x="457200" y="1916832"/>
            <a:ext cx="8229600" cy="1584176"/>
          </a:xfrm>
        </p:spPr>
        <p:txBody>
          <a:bodyPr>
            <a:normAutofit/>
          </a:bodyPr>
          <a:lstStyle/>
          <a:p>
            <a:pPr marL="0" indent="0">
              <a:buNone/>
            </a:pPr>
            <a:r>
              <a:rPr lang="es-CO" sz="2400" dirty="0"/>
              <a:t>El árbol de la canela </a:t>
            </a:r>
            <a:r>
              <a:rPr lang="es-CO" sz="2400" dirty="0" smtClean="0"/>
              <a:t>es </a:t>
            </a:r>
            <a:r>
              <a:rPr lang="es-CO" sz="2400" dirty="0"/>
              <a:t>un árbol de hoja perenne, de aproximadamente unos 10 a 15 metros de altura, procedente de Sri Lanka. Se aprovecha como especia su corteza interna, extraída pelando y frotando las ramas</a:t>
            </a:r>
            <a:r>
              <a:rPr lang="es-CO" sz="2400" dirty="0" smtClean="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0"/>
            <a:ext cx="2123728"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22658" y="4023211"/>
            <a:ext cx="5724128" cy="2492990"/>
          </a:xfrm>
          <a:prstGeom prst="rect">
            <a:avLst/>
          </a:prstGeom>
        </p:spPr>
        <p:txBody>
          <a:bodyPr wrap="square">
            <a:spAutoFit/>
          </a:bodyPr>
          <a:lstStyle/>
          <a:p>
            <a:r>
              <a:rPr lang="es-CO" sz="2000" dirty="0"/>
              <a:t>Cuando el árbol tiene tres años, se corta en la parte baja y nuevamente retoña. Para obtener la canela se necesita mucha paciencia. El árbol muere, para que otros se beneficien de su </a:t>
            </a:r>
            <a:r>
              <a:rPr lang="es-CO" sz="2000" dirty="0" smtClean="0"/>
              <a:t>aroma, a un costo tan barato. </a:t>
            </a:r>
            <a:r>
              <a:rPr lang="es-CO" sz="2000" dirty="0" smtClean="0">
                <a:solidFill>
                  <a:srgbClr val="FF0000"/>
                </a:solidFill>
              </a:rPr>
              <a:t>(Juan 3:16</a:t>
            </a:r>
            <a:r>
              <a:rPr lang="es-CO" sz="2000" dirty="0">
                <a:solidFill>
                  <a:srgbClr val="FF0000"/>
                </a:solidFill>
              </a:rPr>
              <a:t>) </a:t>
            </a:r>
            <a:endParaRPr lang="es-CO" sz="2000" dirty="0" smtClean="0">
              <a:solidFill>
                <a:srgbClr val="FF0000"/>
              </a:solidFill>
            </a:endParaRPr>
          </a:p>
          <a:p>
            <a:r>
              <a:rPr lang="es-CO" sz="2000" dirty="0" smtClean="0"/>
              <a:t>Se </a:t>
            </a:r>
            <a:r>
              <a:rPr lang="es-CO" sz="2000" dirty="0"/>
              <a:t>aprovecha como especia su corteza interna, extraída pelando y frotando las ramas.</a:t>
            </a:r>
          </a:p>
          <a:p>
            <a:endParaRPr lang="es-CO" sz="16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81412"/>
            <a:ext cx="2987824" cy="317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9434612"/>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p:spPr>
        <p:txBody>
          <a:bodyPr/>
          <a:lstStyle/>
          <a:p>
            <a:r>
              <a:rPr lang="es-CO" sz="3200" b="1" u="sng" dirty="0" smtClean="0"/>
              <a:t>Cálamo aromático</a:t>
            </a:r>
            <a:r>
              <a:rPr lang="es-CO" dirty="0" smtClean="0"/>
              <a:t>.</a:t>
            </a:r>
            <a:endParaRPr lang="es-CO" dirty="0"/>
          </a:p>
        </p:txBody>
      </p:sp>
      <p:sp>
        <p:nvSpPr>
          <p:cNvPr id="3" name="2 Marcador de contenido"/>
          <p:cNvSpPr>
            <a:spLocks noGrp="1"/>
          </p:cNvSpPr>
          <p:nvPr>
            <p:ph idx="1"/>
          </p:nvPr>
        </p:nvSpPr>
        <p:spPr>
          <a:xfrm>
            <a:off x="457200" y="2060849"/>
            <a:ext cx="8229600" cy="1584176"/>
          </a:xfrm>
        </p:spPr>
        <p:txBody>
          <a:bodyPr>
            <a:normAutofit/>
          </a:bodyPr>
          <a:lstStyle/>
          <a:p>
            <a:pPr marL="0" indent="0">
              <a:buNone/>
            </a:pPr>
            <a:r>
              <a:rPr lang="es-CO" sz="2400" dirty="0"/>
              <a:t>Es conocido vulgarmente como "ácoro aromático" (cálamo), “cálamo acuático” o “ácoro verdadero”, aparece ampliamente distribuido en la zona templada del hemisferio norte, siendo originaria del sudeste asiático</a:t>
            </a:r>
            <a:r>
              <a:rPr lang="es-CO" sz="2400"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177" y="28885"/>
            <a:ext cx="2381250" cy="1815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4464" y="4400616"/>
            <a:ext cx="18669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95936" y="4365104"/>
            <a:ext cx="4572000" cy="1631216"/>
          </a:xfrm>
          <a:prstGeom prst="rect">
            <a:avLst/>
          </a:prstGeom>
        </p:spPr>
        <p:txBody>
          <a:bodyPr>
            <a:spAutoFit/>
          </a:bodyPr>
          <a:lstStyle/>
          <a:p>
            <a:r>
              <a:rPr lang="es-CO" sz="2000" dirty="0"/>
              <a:t>Es una planta alta, perennifolia con hojas aromáticas y raíces rizomatosas. Crece en las regiones boreales de todo el </a:t>
            </a:r>
            <a:r>
              <a:rPr lang="es-CO" sz="2000" dirty="0" smtClean="0"/>
              <a:t>globo. Boreal (Relativo </a:t>
            </a:r>
            <a:r>
              <a:rPr lang="es-CO" sz="2000" dirty="0"/>
              <a:t>al Norte, especialmente al polo y al hemisferio).</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233928"/>
            <a:ext cx="1371600"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3124544"/>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698976" cy="1143000"/>
          </a:xfrm>
        </p:spPr>
        <p:txBody>
          <a:bodyPr>
            <a:normAutofit/>
          </a:bodyPr>
          <a:lstStyle/>
          <a:p>
            <a:r>
              <a:rPr lang="es-CO" sz="3600" b="1" u="sng" dirty="0" smtClean="0"/>
              <a:t>Árbol de casia</a:t>
            </a:r>
            <a:endParaRPr lang="es-CO" sz="3600" b="1" u="sng" dirty="0"/>
          </a:p>
        </p:txBody>
      </p:sp>
      <p:sp>
        <p:nvSpPr>
          <p:cNvPr id="3" name="2 Marcador de contenido"/>
          <p:cNvSpPr>
            <a:spLocks noGrp="1"/>
          </p:cNvSpPr>
          <p:nvPr>
            <p:ph idx="1"/>
          </p:nvPr>
        </p:nvSpPr>
        <p:spPr>
          <a:xfrm>
            <a:off x="457200" y="1600200"/>
            <a:ext cx="8229600" cy="4925144"/>
          </a:xfrm>
        </p:spPr>
        <p:txBody>
          <a:bodyPr>
            <a:normAutofit fontScale="55000" lnSpcReduction="20000"/>
          </a:bodyPr>
          <a:lstStyle/>
          <a:p>
            <a:pPr marL="0" indent="0">
              <a:buNone/>
            </a:pPr>
            <a:r>
              <a:rPr lang="es-CO" dirty="0"/>
              <a:t>Es un árbol que alcanza los 6-20 m de altura, muy ramificado y con un tronco de hasta medio metro de diámetro. Las hojas son grandes, alternas, caducas y con peciolo. Las flores aromáticas cuelgan de un pedúnculo alargado y se agrupan en racimos de 3-8 </a:t>
            </a:r>
            <a:r>
              <a:rPr lang="es-CO" dirty="0" smtClean="0"/>
              <a:t>decímetros de </a:t>
            </a:r>
            <a:r>
              <a:rPr lang="es-CO" dirty="0"/>
              <a:t>largo</a:t>
            </a:r>
            <a:r>
              <a:rPr lang="es-CO" dirty="0" smtClean="0"/>
              <a:t>.</a:t>
            </a:r>
          </a:p>
          <a:p>
            <a:r>
              <a:rPr lang="es-CO" dirty="0" smtClean="0"/>
              <a:t>Propiedades.</a:t>
            </a:r>
            <a:endParaRPr lang="es-CO" dirty="0"/>
          </a:p>
          <a:p>
            <a:r>
              <a:rPr lang="es-CO" dirty="0"/>
              <a:t>Es un laxante suave bien aceptado por su sabor agradable.</a:t>
            </a:r>
          </a:p>
          <a:p>
            <a:r>
              <a:rPr lang="es-CO" dirty="0"/>
              <a:t>Tiñe la orina de color verdoso o marrón.</a:t>
            </a:r>
          </a:p>
          <a:p>
            <a:r>
              <a:rPr lang="es-CO" dirty="0"/>
              <a:t>La pulpa de las vainas se usan como </a:t>
            </a:r>
            <a:r>
              <a:rPr lang="es-CO" dirty="0" smtClean="0"/>
              <a:t>laxante.  </a:t>
            </a:r>
            <a:r>
              <a:rPr lang="es-CO" sz="4400" b="1" dirty="0" smtClean="0">
                <a:solidFill>
                  <a:srgbClr val="FF0000"/>
                </a:solidFill>
              </a:rPr>
              <a:t>1</a:t>
            </a:r>
            <a:r>
              <a:rPr lang="es-CO" dirty="0" smtClean="0"/>
              <a:t> </a:t>
            </a:r>
            <a:r>
              <a:rPr lang="es-CO" dirty="0"/>
              <a:t>(en infusión por vía oral), y para tratar afecciones respiratorias (catarro, gripe, </a:t>
            </a:r>
            <a:r>
              <a:rPr lang="es-CO" dirty="0" smtClean="0"/>
              <a:t>resfrío, </a:t>
            </a:r>
            <a:r>
              <a:rPr lang="es-CO" dirty="0"/>
              <a:t>sarampión, tos, tos ferina) y urinarias, derrame biliar, hinchazón, varicela y diabetes.</a:t>
            </a:r>
          </a:p>
          <a:p>
            <a:r>
              <a:rPr lang="es-CO" dirty="0"/>
              <a:t>Con las flores se prepara un jarabe para el estreñimiento.</a:t>
            </a:r>
          </a:p>
          <a:p>
            <a:r>
              <a:rPr lang="es-CO" dirty="0"/>
              <a:t>La decocción de las hojas se usa para tratar cálculos biliares, y enfermedades renales.</a:t>
            </a:r>
          </a:p>
          <a:p>
            <a:r>
              <a:rPr lang="es-CO" dirty="0"/>
              <a:t>Tópicamente se usan las hojas para tratar picadura de avispas, la cataplasma de la pulpa del fruto se usa para golpes y contusiones, reumatismo, mordeduras de culebras, tumores y cáncer</a:t>
            </a:r>
            <a:r>
              <a:rPr lang="es-CO" dirty="0" smtClean="0"/>
              <a:t>. </a:t>
            </a:r>
            <a:r>
              <a:rPr lang="es-CO" sz="4400" b="1" dirty="0" smtClean="0">
                <a:solidFill>
                  <a:srgbClr val="FF0000"/>
                </a:solidFill>
              </a:rPr>
              <a:t>2</a:t>
            </a:r>
            <a:r>
              <a:rPr lang="es-CO" dirty="0" smtClean="0"/>
              <a:t> </a:t>
            </a:r>
            <a:r>
              <a:rPr lang="es-CO" dirty="0"/>
              <a:t>El rizoma </a:t>
            </a:r>
            <a:r>
              <a:rPr lang="es-CO" dirty="0" smtClean="0"/>
              <a:t>(Tallo </a:t>
            </a:r>
            <a:r>
              <a:rPr lang="es-CO" dirty="0"/>
              <a:t>subterráneo de ciertas </a:t>
            </a:r>
            <a:r>
              <a:rPr lang="es-CO" dirty="0" smtClean="0"/>
              <a:t>plantas) ,se </a:t>
            </a:r>
            <a:r>
              <a:rPr lang="es-CO" dirty="0"/>
              <a:t>usa contra enfermedades de la piel, y la corteza se usa como astringente</a:t>
            </a:r>
            <a:r>
              <a:rPr lang="es-CO" dirty="0" smtClean="0"/>
              <a:t>. (seca las heridas; expulsa los excrementos).</a:t>
            </a:r>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9906" y="0"/>
            <a:ext cx="2095500"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8641445"/>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6301"/>
            <a:ext cx="5770984" cy="1143000"/>
          </a:xfrm>
        </p:spPr>
        <p:txBody>
          <a:bodyPr>
            <a:normAutofit/>
          </a:bodyPr>
          <a:lstStyle/>
          <a:p>
            <a:r>
              <a:rPr lang="es-CO" sz="3200" b="1" u="sng" dirty="0" smtClean="0"/>
              <a:t>Árbol de olivo</a:t>
            </a:r>
            <a:endParaRPr lang="es-CO" sz="3200" b="1" u="sng" dirty="0"/>
          </a:p>
        </p:txBody>
      </p:sp>
      <p:sp>
        <p:nvSpPr>
          <p:cNvPr id="3" name="2 Marcador de contenido"/>
          <p:cNvSpPr>
            <a:spLocks noGrp="1"/>
          </p:cNvSpPr>
          <p:nvPr>
            <p:ph idx="1"/>
          </p:nvPr>
        </p:nvSpPr>
        <p:spPr>
          <a:xfrm>
            <a:off x="457200" y="1600200"/>
            <a:ext cx="8229600" cy="4853136"/>
          </a:xfrm>
        </p:spPr>
        <p:txBody>
          <a:bodyPr>
            <a:normAutofit fontScale="47500" lnSpcReduction="20000"/>
          </a:bodyPr>
          <a:lstStyle/>
          <a:p>
            <a:r>
              <a:rPr lang="es-CO" sz="3800" dirty="0"/>
              <a:t>Uno de los árboles más bonitos de todos los que podemos disfrutar es el del olivo; y al margen de su belleza tenemos que </a:t>
            </a:r>
            <a:r>
              <a:rPr lang="es-CO" sz="3800" dirty="0" smtClean="0"/>
              <a:t>hablar </a:t>
            </a:r>
            <a:r>
              <a:rPr lang="es-CO" sz="3800" dirty="0"/>
              <a:t>de su “función” en nuestra alimentación si bien nos proporciona olivas, de las que podemos alimentarnos y de las que extraemos el famoso aceite de oliva, esencial en nuestra </a:t>
            </a:r>
            <a:r>
              <a:rPr lang="es-CO" sz="3800" dirty="0" smtClean="0"/>
              <a:t>dieta mediterránea</a:t>
            </a:r>
            <a:r>
              <a:rPr lang="es-CO" sz="7600" dirty="0" smtClean="0"/>
              <a:t>.</a:t>
            </a:r>
          </a:p>
          <a:p>
            <a:pPr lvl="1"/>
            <a:r>
              <a:rPr lang="es-CO" sz="3400" dirty="0"/>
              <a:t>E</a:t>
            </a:r>
            <a:r>
              <a:rPr lang="es-CO" sz="3400" dirty="0" smtClean="0"/>
              <a:t>l </a:t>
            </a:r>
            <a:r>
              <a:rPr lang="es-CO" sz="3400" dirty="0"/>
              <a:t>árbol del olivo, es un árbol muy alto, que puede llegar a medir unos 15 metros de altura. Su tronco de color gris claro, está lleno de protuberancias y fisuras, que van en aumento a medida que se hace mayor.</a:t>
            </a:r>
          </a:p>
          <a:p>
            <a:pPr lvl="1"/>
            <a:r>
              <a:rPr lang="es-CO" sz="3400" dirty="0"/>
              <a:t>Sus hojas son opuestas, blanquecinas por el revés y de color verde brillante por su frente. Con flores pequeñas y de gran fragancia.</a:t>
            </a:r>
          </a:p>
          <a:p>
            <a:pPr lvl="1"/>
            <a:r>
              <a:rPr lang="es-CO" sz="3400" dirty="0"/>
              <a:t>Tiene por fruto las mencionadas aceitunas. Presentan tamaños diferentes, según las variedades. En sus comienzos son de color verde, y a medida que maduran se vuelven negras.</a:t>
            </a:r>
          </a:p>
          <a:p>
            <a:pPr lvl="1"/>
            <a:r>
              <a:rPr lang="es-CO" sz="3400" dirty="0"/>
              <a:t>En España este árbol es muy común en la cuenca mediterránea y en las regiones de clima suave. Actualmente, el 95% del terreno mundial cultivado se encuentra en el área mediterránea, por lo que resulta más que evidente la importancia que esta especialidad tiene en nuestro </a:t>
            </a:r>
            <a:r>
              <a:rPr lang="es-CO" sz="3400" dirty="0" smtClean="0"/>
              <a:t>país, </a:t>
            </a:r>
            <a:r>
              <a:rPr lang="es-CO" sz="3400" dirty="0"/>
              <a:t>ya que (repito) su fruto es quizás la base de nuestra cocina.</a:t>
            </a:r>
          </a:p>
          <a:p>
            <a:pPr lvl="1"/>
            <a:r>
              <a:rPr lang="es-CO" sz="3400" dirty="0"/>
              <a:t>El olivo se ramifica a escasa altura y sus ramas tienden a dispersarse. Requiere mucho sol y </a:t>
            </a:r>
            <a:r>
              <a:rPr lang="es-CO" sz="3400" dirty="0" smtClean="0"/>
              <a:t>rehúye </a:t>
            </a:r>
            <a:r>
              <a:rPr lang="es-CO" sz="3400" dirty="0"/>
              <a:t>la humedad. El suelo debe ser profundo pero seco.</a:t>
            </a:r>
            <a:endParaRPr lang="es-CO" sz="3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0"/>
            <a:ext cx="2730857"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2768785"/>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a:t>Usos medicinales del aceite de oliva </a:t>
            </a:r>
            <a:r>
              <a:rPr lang="es-CO" sz="3200" dirty="0" smtClean="0"/>
              <a:t>extra virgen</a:t>
            </a:r>
            <a:endParaRPr lang="es-CO" sz="3200" dirty="0"/>
          </a:p>
        </p:txBody>
      </p:sp>
      <p:sp>
        <p:nvSpPr>
          <p:cNvPr id="3" name="2 Marcador de contenido"/>
          <p:cNvSpPr>
            <a:spLocks noGrp="1"/>
          </p:cNvSpPr>
          <p:nvPr>
            <p:ph idx="1"/>
          </p:nvPr>
        </p:nvSpPr>
        <p:spPr>
          <a:xfrm>
            <a:off x="457200" y="1556793"/>
            <a:ext cx="5050904" cy="2952328"/>
          </a:xfrm>
        </p:spPr>
        <p:txBody>
          <a:bodyPr>
            <a:normAutofit lnSpcReduction="10000"/>
          </a:bodyPr>
          <a:lstStyle/>
          <a:p>
            <a:pPr marL="457200" lvl="1" indent="0">
              <a:buNone/>
            </a:pPr>
            <a:r>
              <a:rPr lang="es-CO" sz="2000" dirty="0"/>
              <a:t>El aceite de oliva </a:t>
            </a:r>
            <a:r>
              <a:rPr lang="es-CO" sz="2000" dirty="0" smtClean="0"/>
              <a:t>extra virgen </a:t>
            </a:r>
            <a:r>
              <a:rPr lang="es-CO" sz="2000" dirty="0"/>
              <a:t>es tomado de la primera prensa de la aceituna. Es una parte importante de la dieta mediterránea, y además está vinculado a la buena salud y la longevidad, además de contar con muchos usos medicinales. Para algunos de ellos, puedes sustituir el aceite de oliva normal, pero la variedad </a:t>
            </a:r>
            <a:r>
              <a:rPr lang="es-CO" sz="2000" dirty="0" smtClean="0"/>
              <a:t>extra virgen </a:t>
            </a:r>
            <a:r>
              <a:rPr lang="es-CO" sz="2000" dirty="0"/>
              <a:t>es de mayor calidad y puede ser más eficaz.</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657350"/>
            <a:ext cx="2696319" cy="2635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509120"/>
            <a:ext cx="8496944" cy="2031325"/>
          </a:xfrm>
          <a:prstGeom prst="rect">
            <a:avLst/>
          </a:prstGeom>
        </p:spPr>
        <p:txBody>
          <a:bodyPr wrap="square">
            <a:spAutoFit/>
          </a:bodyPr>
          <a:lstStyle/>
          <a:p>
            <a:r>
              <a:rPr lang="es-CO" dirty="0"/>
              <a:t>El aceite de oliva, distintivo de nuestra dieta mediterránea, es la grasa con la que mejor se fríen los alimentos, ya que forma una capa más consistente a su alrededor. Gracias a ella, los alimentos retienen sus jugos y no absorben más aceite. Aunque puede alcanzar altas temperaturas (180ºC), es el que menor alteración sufre durante el calentamiento por lo que puede reutilizarse más veces que otros aceites. Además se trata del aceite vegetal que contribuye con un mayor número de factores beneficiosos para nuestra salud. </a:t>
            </a:r>
            <a:r>
              <a:rPr lang="es-CO" dirty="0" smtClean="0"/>
              <a:t> El aceite de oliva se utilizaba para el alumbrado del Santuario: Ver </a:t>
            </a:r>
            <a:r>
              <a:rPr lang="es-CO" dirty="0" smtClean="0">
                <a:solidFill>
                  <a:srgbClr val="FF0000"/>
                </a:solidFill>
              </a:rPr>
              <a:t>(Éxo.27:20,21).</a:t>
            </a:r>
            <a:endParaRPr lang="es-CO" dirty="0">
              <a:solidFill>
                <a:srgbClr val="FF0000"/>
              </a:solidFill>
            </a:endParaRPr>
          </a:p>
        </p:txBody>
      </p:sp>
    </p:spTree>
    <p:extLst>
      <p:ext uri="{BB962C8B-B14F-4D97-AF65-F5344CB8AC3E}">
        <p14:creationId xmlns:p14="http://schemas.microsoft.com/office/powerpoint/2010/main" val="3394174654"/>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Su uso en la construcción del Santuario</a:t>
            </a:r>
            <a:endParaRPr lang="es-CO" dirty="0"/>
          </a:p>
        </p:txBody>
      </p:sp>
      <p:sp>
        <p:nvSpPr>
          <p:cNvPr id="3" name="2 Marcador de contenido"/>
          <p:cNvSpPr>
            <a:spLocks noGrp="1"/>
          </p:cNvSpPr>
          <p:nvPr>
            <p:ph idx="1"/>
          </p:nvPr>
        </p:nvSpPr>
        <p:spPr>
          <a:xfrm>
            <a:off x="457200" y="1600200"/>
            <a:ext cx="8229600" cy="5069160"/>
          </a:xfrm>
        </p:spPr>
        <p:txBody>
          <a:bodyPr>
            <a:normAutofit fontScale="85000" lnSpcReduction="10000"/>
          </a:bodyPr>
          <a:lstStyle/>
          <a:p>
            <a:pPr marL="0" indent="0">
              <a:buNone/>
            </a:pPr>
            <a:r>
              <a:rPr lang="es-CO" sz="1800" dirty="0" smtClean="0"/>
              <a:t>Estos árboles son de madera resistente  tanto que el árbol de la acacia fue único utilizado en la construcción del Santuario que representaba a Cristo, y ahora al ser utilizados  para extraer su aroma, que representan la acción del E. S. en la vida del creyente, representan su firmeza en la fe, que nada ni nadie los hace retroceder como fue el caso de los profetas, de Cristo, los apóstoles y muchos cristianos que fueron sacrificados durante la edad medía. 476-1492. Inquisición.</a:t>
            </a:r>
          </a:p>
          <a:p>
            <a:pPr marL="0" indent="0">
              <a:buNone/>
            </a:pPr>
            <a:endParaRPr lang="es-CO" sz="1800" dirty="0" smtClean="0"/>
          </a:p>
          <a:p>
            <a:pPr marL="800100" lvl="2" indent="0">
              <a:buNone/>
            </a:pPr>
            <a:r>
              <a:rPr lang="es-CO" sz="2000" b="1" dirty="0" smtClean="0"/>
              <a:t>ACACIA</a:t>
            </a:r>
            <a:r>
              <a:rPr lang="es-CO" sz="2000" dirty="0" smtClean="0"/>
              <a:t>: </a:t>
            </a:r>
            <a:r>
              <a:rPr lang="es-CO" sz="2000" dirty="0">
                <a:solidFill>
                  <a:srgbClr val="FF0000"/>
                </a:solidFill>
              </a:rPr>
              <a:t>Éxo.25:5</a:t>
            </a:r>
            <a:r>
              <a:rPr lang="es-CO" sz="2000" dirty="0"/>
              <a:t>. E</a:t>
            </a:r>
            <a:r>
              <a:rPr lang="es-CO" sz="2000" dirty="0" smtClean="0"/>
              <a:t>l </a:t>
            </a:r>
            <a:r>
              <a:rPr lang="es-CO" sz="2000" dirty="0"/>
              <a:t>altar de la ofrenda quemada, y las tablas y los artículos del Santuario fueron todos hechos de madera de acacia. Normalmente la madera en la Biblia implica a los seres </a:t>
            </a:r>
            <a:r>
              <a:rPr lang="es-CO" sz="2000" dirty="0" smtClean="0"/>
              <a:t>humanos</a:t>
            </a:r>
            <a:r>
              <a:rPr lang="es-CO" sz="2000" dirty="0"/>
              <a:t>. </a:t>
            </a:r>
            <a:r>
              <a:rPr lang="es-CO" sz="2000" dirty="0" smtClean="0"/>
              <a:t>Ver </a:t>
            </a:r>
            <a:r>
              <a:rPr lang="es-CO" sz="2000" dirty="0" smtClean="0">
                <a:solidFill>
                  <a:srgbClr val="FF0000"/>
                </a:solidFill>
              </a:rPr>
              <a:t>(</a:t>
            </a:r>
            <a:r>
              <a:rPr lang="es-CO" sz="2000" dirty="0">
                <a:solidFill>
                  <a:srgbClr val="FF0000"/>
                </a:solidFill>
              </a:rPr>
              <a:t>Jueces 9:8-15, Marcos 8:24) </a:t>
            </a:r>
          </a:p>
          <a:p>
            <a:pPr marL="800100" lvl="2" indent="0">
              <a:buNone/>
            </a:pPr>
            <a:r>
              <a:rPr lang="es-CO" sz="2000" u="sng" dirty="0" smtClean="0"/>
              <a:t>El Arca del Pacto</a:t>
            </a:r>
            <a:r>
              <a:rPr lang="es-CO" sz="2000" dirty="0" smtClean="0"/>
              <a:t>. Ver </a:t>
            </a:r>
            <a:r>
              <a:rPr lang="es-CO" sz="2000" dirty="0" smtClean="0">
                <a:solidFill>
                  <a:srgbClr val="FF0000"/>
                </a:solidFill>
              </a:rPr>
              <a:t>(Exo.25:10,11,13; </a:t>
            </a:r>
            <a:r>
              <a:rPr lang="es-CO" sz="2000" dirty="0" smtClean="0">
                <a:solidFill>
                  <a:srgbClr val="FF0000"/>
                </a:solidFill>
              </a:rPr>
              <a:t>  37:1,2,4</a:t>
            </a:r>
            <a:r>
              <a:rPr lang="es-CO" sz="2000" dirty="0" smtClean="0">
                <a:solidFill>
                  <a:srgbClr val="FF0000"/>
                </a:solidFill>
              </a:rPr>
              <a:t>)</a:t>
            </a:r>
            <a:r>
              <a:rPr lang="es-CO" sz="2000" dirty="0" smtClean="0"/>
              <a:t>. El hecho de que el oro cubre la madera, implica la presencia de Cristo en la vida de cada cristiano</a:t>
            </a:r>
            <a:r>
              <a:rPr lang="es-CO" sz="2000" dirty="0" smtClean="0"/>
              <a:t>. </a:t>
            </a:r>
            <a:r>
              <a:rPr lang="es-CO" sz="2000" b="1" dirty="0">
                <a:solidFill>
                  <a:srgbClr val="FF0000"/>
                </a:solidFill>
              </a:rPr>
              <a:t>Gal.3:27: </a:t>
            </a:r>
            <a:r>
              <a:rPr lang="es-CO" sz="2000" b="1" dirty="0">
                <a:latin typeface="Agency FB" pitchFamily="34" charset="0"/>
              </a:rPr>
              <a:t>Porque todos los que habéis sido bautizados en Cristo, de Cristo estáis vestidos.</a:t>
            </a:r>
            <a:endParaRPr lang="es-CO" sz="2000" b="1" dirty="0" smtClean="0">
              <a:latin typeface="Agency FB" pitchFamily="34" charset="0"/>
            </a:endParaRPr>
          </a:p>
          <a:p>
            <a:pPr marL="800100" lvl="2" indent="0">
              <a:buNone/>
            </a:pPr>
            <a:r>
              <a:rPr lang="es-CO" sz="2000" u="sng" dirty="0" smtClean="0"/>
              <a:t>La mesa del pan de la Presencia</a:t>
            </a:r>
            <a:r>
              <a:rPr lang="es-CO" sz="2000" dirty="0" smtClean="0"/>
              <a:t>. Ver. </a:t>
            </a:r>
            <a:r>
              <a:rPr lang="es-CO" sz="2000" dirty="0" smtClean="0">
                <a:solidFill>
                  <a:srgbClr val="FF0000"/>
                </a:solidFill>
              </a:rPr>
              <a:t>(Éxo.25:23, 24,28; </a:t>
            </a:r>
            <a:r>
              <a:rPr lang="es-CO" sz="2000" dirty="0" smtClean="0">
                <a:solidFill>
                  <a:srgbClr val="FF0000"/>
                </a:solidFill>
              </a:rPr>
              <a:t>  37:10,11</a:t>
            </a:r>
            <a:r>
              <a:rPr lang="es-CO" sz="2000" dirty="0" smtClean="0">
                <a:solidFill>
                  <a:srgbClr val="FF0000"/>
                </a:solidFill>
              </a:rPr>
              <a:t>).</a:t>
            </a:r>
          </a:p>
          <a:p>
            <a:pPr marL="800100" lvl="2" indent="0">
              <a:buNone/>
            </a:pPr>
            <a:r>
              <a:rPr lang="es-CO" sz="2000" u="sng" dirty="0" smtClean="0"/>
              <a:t>El altar de los holocaustos</a:t>
            </a:r>
            <a:r>
              <a:rPr lang="es-CO" sz="2000" dirty="0" smtClean="0"/>
              <a:t>. Ver </a:t>
            </a:r>
            <a:r>
              <a:rPr lang="es-CO" sz="2000" dirty="0" smtClean="0">
                <a:solidFill>
                  <a:srgbClr val="FF0000"/>
                </a:solidFill>
              </a:rPr>
              <a:t>(Éxo.27:1; </a:t>
            </a:r>
            <a:r>
              <a:rPr lang="es-CO" sz="2000" dirty="0" smtClean="0">
                <a:solidFill>
                  <a:srgbClr val="FF0000"/>
                </a:solidFill>
              </a:rPr>
              <a:t>   38:1</a:t>
            </a:r>
            <a:r>
              <a:rPr lang="es-CO" sz="2000" dirty="0" smtClean="0">
                <a:solidFill>
                  <a:srgbClr val="FF0000"/>
                </a:solidFill>
              </a:rPr>
              <a:t>).</a:t>
            </a:r>
          </a:p>
          <a:p>
            <a:pPr marL="800100" lvl="2" indent="0">
              <a:buNone/>
            </a:pPr>
            <a:r>
              <a:rPr lang="es-CO" sz="2000" u="sng" dirty="0" smtClean="0"/>
              <a:t>El altar del incienso</a:t>
            </a:r>
            <a:r>
              <a:rPr lang="es-CO" sz="2000" dirty="0" smtClean="0"/>
              <a:t>. Ver </a:t>
            </a:r>
            <a:r>
              <a:rPr lang="es-CO" sz="2000" dirty="0" smtClean="0">
                <a:solidFill>
                  <a:srgbClr val="FF0000"/>
                </a:solidFill>
              </a:rPr>
              <a:t>Éxo.30:1.3,5</a:t>
            </a:r>
            <a:r>
              <a:rPr lang="es-CO" sz="2000" dirty="0" smtClean="0">
                <a:solidFill>
                  <a:srgbClr val="FF0000"/>
                </a:solidFill>
              </a:rPr>
              <a:t>;   37:25</a:t>
            </a:r>
            <a:r>
              <a:rPr lang="es-CO" sz="2000" dirty="0" smtClean="0">
                <a:solidFill>
                  <a:srgbClr val="FF0000"/>
                </a:solidFill>
              </a:rPr>
              <a:t>)</a:t>
            </a:r>
            <a:r>
              <a:rPr lang="es-CO" sz="2000" dirty="0" smtClean="0"/>
              <a:t>.</a:t>
            </a:r>
          </a:p>
          <a:p>
            <a:pPr marL="800100" lvl="2" indent="0">
              <a:buNone/>
            </a:pPr>
            <a:r>
              <a:rPr lang="es-CO" sz="2000" u="sng" dirty="0" smtClean="0"/>
              <a:t>Las tablas del Santuario</a:t>
            </a:r>
            <a:r>
              <a:rPr lang="es-CO" sz="2000" dirty="0" smtClean="0"/>
              <a:t>. Ver </a:t>
            </a:r>
            <a:r>
              <a:rPr lang="es-CO" sz="2000" dirty="0" smtClean="0">
                <a:solidFill>
                  <a:srgbClr val="FF0000"/>
                </a:solidFill>
              </a:rPr>
              <a:t>(Éxo.36:20, 31, 34).</a:t>
            </a:r>
          </a:p>
          <a:p>
            <a:pPr marL="800100" lvl="2" indent="0">
              <a:buNone/>
            </a:pPr>
            <a:r>
              <a:rPr lang="es-CO" sz="2000" dirty="0" smtClean="0"/>
              <a:t>Bezaleel era el encargado de tallar la madera de Acacia. Ver </a:t>
            </a:r>
            <a:r>
              <a:rPr lang="es-CO" sz="2000" dirty="0" smtClean="0">
                <a:solidFill>
                  <a:srgbClr val="FF0000"/>
                </a:solidFill>
              </a:rPr>
              <a:t>(</a:t>
            </a:r>
            <a:r>
              <a:rPr lang="es-CO" sz="2000" dirty="0" smtClean="0">
                <a:solidFill>
                  <a:srgbClr val="FF0000"/>
                </a:solidFill>
              </a:rPr>
              <a:t>Éxo.31:1;   37:1</a:t>
            </a:r>
            <a:r>
              <a:rPr lang="es-CO" sz="2000" dirty="0" smtClean="0">
                <a:solidFill>
                  <a:srgbClr val="FF0000"/>
                </a:solidFill>
              </a:rPr>
              <a:t>)</a:t>
            </a:r>
          </a:p>
          <a:p>
            <a:endParaRPr lang="es-CO" sz="2800" dirty="0"/>
          </a:p>
        </p:txBody>
      </p:sp>
    </p:spTree>
    <p:extLst>
      <p:ext uri="{BB962C8B-B14F-4D97-AF65-F5344CB8AC3E}">
        <p14:creationId xmlns:p14="http://schemas.microsoft.com/office/powerpoint/2010/main" val="2164963670"/>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2434282"/>
          </a:xfrm>
        </p:spPr>
        <p:txBody>
          <a:bodyPr>
            <a:noAutofit/>
          </a:bodyPr>
          <a:lstStyle/>
          <a:p>
            <a:r>
              <a:rPr lang="es-CO" sz="1800" b="1" dirty="0" smtClean="0"/>
              <a:t>De este registro podemos extraer dos puntos:</a:t>
            </a:r>
            <a:r>
              <a:rPr lang="es-CO" sz="1600" dirty="0" smtClean="0"/>
              <a:t/>
            </a:r>
            <a:br>
              <a:rPr lang="es-CO" sz="1600" dirty="0" smtClean="0"/>
            </a:br>
            <a:r>
              <a:rPr lang="es-CO" sz="2000" b="1" dirty="0" smtClean="0">
                <a:solidFill>
                  <a:srgbClr val="FF0000"/>
                </a:solidFill>
              </a:rPr>
              <a:t>1</a:t>
            </a:r>
            <a:r>
              <a:rPr lang="es-CO" sz="1600" dirty="0" smtClean="0"/>
              <a:t>. Que en la ubicación del Monte Sinaí, que fue el lugar escogido por Dios para rebelar su Santa Ley, y a la ves para que Moisés construyera el Santuario, existía abundancia de estos árboles, especialmente la acacia. </a:t>
            </a:r>
            <a:br>
              <a:rPr lang="es-CO" sz="1600" dirty="0" smtClean="0"/>
            </a:br>
            <a:r>
              <a:rPr lang="es-CO" sz="1600" dirty="0" smtClean="0"/>
              <a:t/>
            </a:r>
            <a:br>
              <a:rPr lang="es-CO" sz="1600" dirty="0" smtClean="0"/>
            </a:br>
            <a:r>
              <a:rPr lang="es-CO" sz="2400" b="1" dirty="0" smtClean="0">
                <a:solidFill>
                  <a:srgbClr val="FF0000"/>
                </a:solidFill>
              </a:rPr>
              <a:t>2</a:t>
            </a:r>
            <a:r>
              <a:rPr lang="es-CO" sz="1600" dirty="0" smtClean="0"/>
              <a:t>. Que esta madera era excesivamente dura,  resistente al tiempo y la humedad, ya que el arca del Pacto que contenía la Ley de Dios, fue escondida en una cueva, para que no cayera en poder de los caldeos en tiempos de Nabucodonosor. Ver </a:t>
            </a:r>
            <a:r>
              <a:rPr lang="es-CO" sz="1600" b="1" dirty="0" smtClean="0">
                <a:solidFill>
                  <a:srgbClr val="FF0000"/>
                </a:solidFill>
              </a:rPr>
              <a:t>(P R 334,p1)</a:t>
            </a:r>
            <a:r>
              <a:rPr lang="es-CO" sz="1600" dirty="0" smtClean="0"/>
              <a:t>, y Ron Wuayat la vio el 6 de Enero de 1982. Ver el tema: 460, «descubren el arca de la alianza» Además lea </a:t>
            </a:r>
            <a:r>
              <a:rPr lang="es-CO" sz="1600" b="1" dirty="0" smtClean="0">
                <a:solidFill>
                  <a:srgbClr val="FF0000"/>
                </a:solidFill>
              </a:rPr>
              <a:t>(Heb.13:8; Sant.1:17). 1440 desde su construcción -1982 cuando fue encontrada =3422 años. </a:t>
            </a:r>
            <a:r>
              <a:rPr lang="es-CO" sz="1600" b="1" dirty="0" smtClean="0"/>
              <a:t>ALABADO SEA EL NOMBRE DE DIOS.</a:t>
            </a:r>
            <a:endParaRPr lang="es-CO" sz="1600" b="1"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924944"/>
            <a:ext cx="4464496" cy="3833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924944"/>
            <a:ext cx="4176464" cy="3518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389593"/>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20000"/>
          </a:bodyPr>
          <a:lstStyle/>
          <a:p>
            <a:pPr marL="0" indent="0">
              <a:buNone/>
            </a:pPr>
            <a:r>
              <a:rPr lang="es-CO" sz="1800" dirty="0" smtClean="0"/>
              <a:t>De todos los árboles existentes, y de los cuatro mencionados para extraer su perfume para la Unción, solamente la madera del árbol de acacia se usó para </a:t>
            </a:r>
            <a:r>
              <a:rPr lang="es-CO" sz="1800" dirty="0"/>
              <a:t>el tabernáculo, </a:t>
            </a:r>
            <a:r>
              <a:rPr lang="es-CO" sz="1800" dirty="0" smtClean="0"/>
              <a:t>también conocida </a:t>
            </a:r>
            <a:r>
              <a:rPr lang="es-CO" sz="1800" dirty="0"/>
              <a:t>como madera de </a:t>
            </a:r>
            <a:r>
              <a:rPr lang="es-CO" sz="1800" dirty="0" smtClean="0"/>
              <a:t>Sitín, </a:t>
            </a:r>
            <a:r>
              <a:rPr lang="es-CO" sz="1800" dirty="0"/>
              <a:t>que es una madera dura, de un tono amarillo tirando a marrón, de grano fino, que se </a:t>
            </a:r>
            <a:r>
              <a:rPr lang="es-CO" sz="1800" u="sng" dirty="0"/>
              <a:t>oscurece y se vuelve casi negra con la edad</a:t>
            </a:r>
            <a:r>
              <a:rPr lang="es-CO" sz="1800" dirty="0"/>
              <a:t>. </a:t>
            </a:r>
            <a:endParaRPr lang="es-CO" sz="1800" dirty="0" smtClean="0"/>
          </a:p>
          <a:p>
            <a:pPr marL="0" indent="0">
              <a:buNone/>
            </a:pPr>
            <a:r>
              <a:rPr lang="es-CO" sz="1800" dirty="0" smtClean="0"/>
              <a:t>La </a:t>
            </a:r>
            <a:r>
              <a:rPr lang="es-CO" sz="1800" dirty="0"/>
              <a:t>madera de acacia es una especie muy duradera de fácil mantenimiento. Resiste bien los cambios de temperatura, la humedad, el fuego y los ataques de hongos, crustáceos, moluscos y termitas. La especie más empleada en carpintería es la "robinia pseudoacacia" </a:t>
            </a:r>
            <a:r>
              <a:rPr lang="es-CO" sz="1800" dirty="0" smtClean="0"/>
              <a:t>debido </a:t>
            </a:r>
            <a:r>
              <a:rPr lang="es-CO" sz="1800" dirty="0"/>
              <a:t>a su gran dureza, lo que la convierte, según indican desde la empresa maderera Fustes del Pirineu Català (Fupicsa), </a:t>
            </a:r>
            <a:r>
              <a:rPr lang="es-CO" sz="1800" dirty="0" smtClean="0"/>
              <a:t>es </a:t>
            </a:r>
            <a:r>
              <a:rPr lang="es-CO" sz="1800" dirty="0"/>
              <a:t>"la más resistente de las maderas nobles europeas</a:t>
            </a:r>
            <a:r>
              <a:rPr lang="es-CO" sz="1800" dirty="0" smtClean="0"/>
              <a:t>".</a:t>
            </a:r>
          </a:p>
          <a:p>
            <a:pPr marL="0" indent="0">
              <a:buNone/>
            </a:pPr>
            <a:r>
              <a:rPr lang="es-CO" sz="1800" dirty="0" smtClean="0"/>
              <a:t> </a:t>
            </a:r>
            <a:r>
              <a:rPr lang="es-CO" sz="1800" dirty="0"/>
              <a:t>Además, la madera de acacia soporta bien el contacto directo con el agua -salada, dulce o tratada para piscinas- y proviene de explotaciones forestales europeas controladas, debido a su gran poder de regeneración. Su crecimiento está estimado entre 20 y 25 años, frente a otras especies tropicales que tardan entre 80 y 100 años en regenerarse.</a:t>
            </a:r>
          </a:p>
          <a:p>
            <a:pPr marL="0" indent="0">
              <a:buNone/>
            </a:pPr>
            <a:endParaRPr lang="es-CO" sz="1800" dirty="0" smtClean="0"/>
          </a:p>
          <a:p>
            <a:pPr marL="0" indent="0">
              <a:buNone/>
            </a:pPr>
            <a:r>
              <a:rPr lang="es-CO" sz="1800" dirty="0" smtClean="0"/>
              <a:t>Así como el Propiciatorio que representa a Cristo, y los dos querubines eran de oro puro unidos entre si con el Propiciatorio, labrados a martillo (ver </a:t>
            </a:r>
            <a:r>
              <a:rPr lang="es-CO" sz="1800" b="1" dirty="0" smtClean="0">
                <a:solidFill>
                  <a:srgbClr val="FF0000"/>
                </a:solidFill>
              </a:rPr>
              <a:t>Exo. 25:17-21), </a:t>
            </a:r>
            <a:r>
              <a:rPr lang="es-CO" sz="1800" dirty="0" smtClean="0"/>
              <a:t>lo que quiere decir que, en los querubines y ángeles se ha reproducido el carácter de Cristo. Siempre obedecen su voluntad.  De la misma forma, el árbol de acacia, o sea la madera utilizada para la elaboración de los muebles sagrados, que representa al hombre, estaba totalmente cubierta de oro, el cual representa a Cristo, debía fusionarse tanto con el oro  que se reproducía en ellos el carácter de Cristo, así como en los profetas y apóstoles, las dificultades y el sufrimiento hacía que más se fortaleciera en ellos la fe.  Es importante que lea </a:t>
            </a:r>
            <a:r>
              <a:rPr lang="es-CO" sz="1800" b="1" dirty="0" smtClean="0">
                <a:solidFill>
                  <a:srgbClr val="FF0000"/>
                </a:solidFill>
              </a:rPr>
              <a:t>(Apoc.14:1-5). </a:t>
            </a:r>
            <a:r>
              <a:rPr lang="es-CO" sz="1800" dirty="0" smtClean="0"/>
              <a:t>Nadie que no tenga el carácter de Cristo podrá entrar al reino de los cielos. Lea </a:t>
            </a:r>
            <a:r>
              <a:rPr lang="es-CO" sz="1800" b="1" dirty="0" smtClean="0">
                <a:solidFill>
                  <a:srgbClr val="FF0000"/>
                </a:solidFill>
              </a:rPr>
              <a:t>(Apoc.21:27).</a:t>
            </a:r>
          </a:p>
          <a:p>
            <a:pPr marL="0" indent="0">
              <a:buNone/>
            </a:pPr>
            <a:r>
              <a:rPr lang="es-CO" sz="1800" dirty="0" smtClean="0"/>
              <a:t>Dios le ordena a Moisés: «Y mira, hazlos, conforme al modelo que te ha sido mostrado en el monte»  </a:t>
            </a:r>
            <a:r>
              <a:rPr lang="es-CO" sz="1800" b="1" dirty="0" smtClean="0">
                <a:solidFill>
                  <a:srgbClr val="FF0000"/>
                </a:solidFill>
              </a:rPr>
              <a:t>(Exo.25:40). </a:t>
            </a:r>
            <a:r>
              <a:rPr lang="es-CO" sz="1800" dirty="0" smtClean="0"/>
              <a:t>Y al terminar de elaborar cada uno de los muebles </a:t>
            </a:r>
            <a:r>
              <a:rPr lang="es-CO" sz="1800" b="1" dirty="0" smtClean="0">
                <a:solidFill>
                  <a:srgbClr val="FF0000"/>
                </a:solidFill>
              </a:rPr>
              <a:t>(Exo.39:43) </a:t>
            </a:r>
            <a:r>
              <a:rPr lang="es-CO" sz="1800" dirty="0" smtClean="0"/>
              <a:t>dice: Y </a:t>
            </a:r>
            <a:r>
              <a:rPr lang="es-CO" sz="1800" dirty="0"/>
              <a:t>vio Moisés toda la obra, y he aquí que la habían hecho como Jehová había mandado; y los bendijo.</a:t>
            </a:r>
            <a:endParaRPr lang="es-CO" sz="1800" dirty="0" smtClean="0"/>
          </a:p>
        </p:txBody>
      </p:sp>
    </p:spTree>
    <p:extLst>
      <p:ext uri="{BB962C8B-B14F-4D97-AF65-F5344CB8AC3E}">
        <p14:creationId xmlns:p14="http://schemas.microsoft.com/office/powerpoint/2010/main" val="978112060"/>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Autofit/>
          </a:bodyPr>
          <a:lstStyle/>
          <a:p>
            <a:r>
              <a:rPr lang="es-CO" sz="2400" b="1" dirty="0" smtClean="0"/>
              <a:t>¿Qué recompensa recibió Moisés por hacer las cosas como Dios le había mandado?</a:t>
            </a:r>
            <a:endParaRPr lang="es-CO" sz="2400" b="1" dirty="0"/>
          </a:p>
        </p:txBody>
      </p:sp>
      <p:sp>
        <p:nvSpPr>
          <p:cNvPr id="3" name="2 Marcador de contenido"/>
          <p:cNvSpPr>
            <a:spLocks noGrp="1"/>
          </p:cNvSpPr>
          <p:nvPr>
            <p:ph idx="1"/>
          </p:nvPr>
        </p:nvSpPr>
        <p:spPr/>
        <p:txBody>
          <a:bodyPr>
            <a:normAutofit fontScale="92500" lnSpcReduction="10000"/>
          </a:bodyPr>
          <a:lstStyle/>
          <a:p>
            <a:pPr marL="0" indent="0">
              <a:buNone/>
            </a:pPr>
            <a:r>
              <a:rPr lang="es-CO" sz="1800" b="1" dirty="0" smtClean="0">
                <a:solidFill>
                  <a:srgbClr val="FF0000"/>
                </a:solidFill>
              </a:rPr>
              <a:t>Judas </a:t>
            </a:r>
            <a:r>
              <a:rPr lang="es-CO" sz="1800" b="1" dirty="0">
                <a:solidFill>
                  <a:srgbClr val="FF0000"/>
                </a:solidFill>
              </a:rPr>
              <a:t>9</a:t>
            </a:r>
            <a:r>
              <a:rPr lang="es-CO" sz="1800" dirty="0"/>
              <a:t>. Pero cuando el arcángel Miguel contendía con el diablo, disputando con él por el cuerpo de Moisés, no se atrevió a proferir juicio de maldición contra él, sino que dijo: El Señor te reprenda. </a:t>
            </a:r>
            <a:r>
              <a:rPr lang="es-CO" sz="1800" dirty="0" smtClean="0"/>
              <a:t>Y </a:t>
            </a:r>
            <a:r>
              <a:rPr lang="es-CO" sz="1800" b="1" dirty="0" smtClean="0">
                <a:solidFill>
                  <a:srgbClr val="FF0000"/>
                </a:solidFill>
              </a:rPr>
              <a:t>(Mat.17:1-3) </a:t>
            </a:r>
            <a:r>
              <a:rPr lang="es-CO" sz="1800" dirty="0" smtClean="0"/>
              <a:t>dice: </a:t>
            </a:r>
            <a:r>
              <a:rPr lang="es-CO" sz="1800" b="1" dirty="0" smtClean="0">
                <a:solidFill>
                  <a:srgbClr val="FF0000"/>
                </a:solidFill>
              </a:rPr>
              <a:t> </a:t>
            </a:r>
            <a:r>
              <a:rPr lang="es-CO" sz="1800" dirty="0" smtClean="0"/>
              <a:t>Seis </a:t>
            </a:r>
            <a:r>
              <a:rPr lang="es-CO" sz="1800" dirty="0"/>
              <a:t>días después, Jesús tomó a Pedro, a Jacobo y a Juan su hermano, y los llevó aparte a un monte alto; </a:t>
            </a:r>
            <a:r>
              <a:rPr lang="es-CO" sz="1800" dirty="0" smtClean="0"/>
              <a:t>2 </a:t>
            </a:r>
            <a:r>
              <a:rPr lang="es-CO" sz="1800" dirty="0"/>
              <a:t>y se transfiguró delante de ellos, y resplandeció su rostro como el sol, y sus vestidos se hicieron blancos como la luz. </a:t>
            </a:r>
            <a:r>
              <a:rPr lang="es-CO" sz="1800" dirty="0" smtClean="0"/>
              <a:t>3 </a:t>
            </a:r>
            <a:r>
              <a:rPr lang="es-CO" sz="1800" dirty="0"/>
              <a:t>Y he aquí les aparecieron </a:t>
            </a:r>
            <a:r>
              <a:rPr lang="es-CO" sz="1800" u="sng" dirty="0"/>
              <a:t>Moisés y Elías, hablando con </a:t>
            </a:r>
            <a:r>
              <a:rPr lang="es-CO" sz="1800" u="sng" dirty="0" smtClean="0"/>
              <a:t>él.</a:t>
            </a:r>
          </a:p>
          <a:p>
            <a:pPr marL="0" indent="0">
              <a:buNone/>
            </a:pPr>
            <a:endParaRPr lang="es-CO" sz="1800" u="sng" dirty="0"/>
          </a:p>
          <a:p>
            <a:pPr marL="0" indent="0">
              <a:buNone/>
            </a:pPr>
            <a:r>
              <a:rPr lang="es-CO" sz="1900" b="1" dirty="0" smtClean="0"/>
              <a:t>¿Quién otro dice la Biblia que hiso como Dios le había mandado?</a:t>
            </a:r>
          </a:p>
          <a:p>
            <a:pPr marL="0" indent="0">
              <a:buNone/>
            </a:pPr>
            <a:r>
              <a:rPr lang="es-CO" sz="1800" b="1" dirty="0" smtClean="0">
                <a:solidFill>
                  <a:srgbClr val="FF0000"/>
                </a:solidFill>
              </a:rPr>
              <a:t>Éx.6:22</a:t>
            </a:r>
            <a:r>
              <a:rPr lang="es-CO" sz="1800" dirty="0"/>
              <a:t>. Y lo hizo así Noé; </a:t>
            </a:r>
            <a:r>
              <a:rPr lang="es-CO" sz="1800" b="1" u="sng" dirty="0"/>
              <a:t>hizo conforme a todo lo que Dios le mandó</a:t>
            </a:r>
            <a:r>
              <a:rPr lang="es-CO" sz="1800" dirty="0" smtClean="0"/>
              <a:t>. ¿Como consecuencia de obedecer, que </a:t>
            </a:r>
            <a:r>
              <a:rPr lang="es-CO" sz="1800" dirty="0"/>
              <a:t>le dijo Dios? </a:t>
            </a:r>
            <a:r>
              <a:rPr lang="es-CO" sz="1800" dirty="0" smtClean="0"/>
              <a:t>Dijo </a:t>
            </a:r>
            <a:r>
              <a:rPr lang="es-CO" sz="1800" dirty="0"/>
              <a:t>luego Jehová a Noé: </a:t>
            </a:r>
            <a:r>
              <a:rPr lang="es-CO" sz="1800" b="1" u="sng" dirty="0"/>
              <a:t>Entra tú y toda tu casa en el arca; porque a ti he visto justo delante de mí en esta </a:t>
            </a:r>
            <a:r>
              <a:rPr lang="es-CO" sz="1800" b="1" u="sng" dirty="0" smtClean="0"/>
              <a:t>generación</a:t>
            </a:r>
            <a:r>
              <a:rPr lang="es-CO" sz="1800" b="1" dirty="0" smtClean="0"/>
              <a:t>  </a:t>
            </a:r>
            <a:r>
              <a:rPr lang="es-CO" sz="1800" b="1" dirty="0" smtClean="0">
                <a:solidFill>
                  <a:srgbClr val="FF0000"/>
                </a:solidFill>
              </a:rPr>
              <a:t>(Gén.7:1).</a:t>
            </a:r>
          </a:p>
          <a:p>
            <a:pPr marL="0" indent="0">
              <a:buNone/>
            </a:pPr>
            <a:r>
              <a:rPr lang="es-CO" sz="1800" b="1" dirty="0">
                <a:solidFill>
                  <a:srgbClr val="FF0000"/>
                </a:solidFill>
              </a:rPr>
              <a:t> </a:t>
            </a:r>
            <a:endParaRPr lang="es-CO" sz="1800" b="1" dirty="0" smtClean="0">
              <a:solidFill>
                <a:srgbClr val="FF0000"/>
              </a:solidFill>
            </a:endParaRPr>
          </a:p>
          <a:p>
            <a:pPr marL="0" indent="0">
              <a:buNone/>
            </a:pPr>
            <a:r>
              <a:rPr lang="es-CO" sz="1900" b="1" dirty="0" smtClean="0"/>
              <a:t>¿Qué orden dio Jesús a sus discípulos?</a:t>
            </a:r>
          </a:p>
          <a:p>
            <a:pPr marL="0" indent="0">
              <a:buNone/>
            </a:pPr>
            <a:r>
              <a:rPr lang="es-CO" sz="1800" dirty="0"/>
              <a:t>En </a:t>
            </a:r>
            <a:r>
              <a:rPr lang="es-CO" sz="1800" b="1" dirty="0">
                <a:solidFill>
                  <a:srgbClr val="FF0000"/>
                </a:solidFill>
              </a:rPr>
              <a:t>Mateo 24:20 </a:t>
            </a:r>
            <a:r>
              <a:rPr lang="es-CO" sz="1800" dirty="0"/>
              <a:t>dice:  </a:t>
            </a:r>
            <a:r>
              <a:rPr lang="es-CO" sz="1800" dirty="0" smtClean="0"/>
              <a:t>«</a:t>
            </a:r>
            <a:r>
              <a:rPr lang="es-CO" sz="1800" b="1" u="sng" dirty="0" smtClean="0"/>
              <a:t>Orad</a:t>
            </a:r>
            <a:r>
              <a:rPr lang="es-CO" sz="1800" b="1" u="sng" dirty="0"/>
              <a:t>, pues, que vuestra huida no sea en invierno ni en </a:t>
            </a:r>
            <a:r>
              <a:rPr lang="es-CO" sz="1800" b="1" u="sng" dirty="0" smtClean="0"/>
              <a:t>sábado</a:t>
            </a:r>
            <a:r>
              <a:rPr lang="es-CO" sz="1800" dirty="0" smtClean="0"/>
              <a:t>». Como usted sabe, en Mateo 24 el Señor Jesús habla de las persecuciones que sobrevendrían a su iglesia antes de la destrucción de Jerusalén y antes de su regreso a la tierra. Por tanto debían orar para que no tuvieran que «huir en invierno ni en sábado». </a:t>
            </a:r>
            <a:endParaRPr lang="es-CO" sz="1800" dirty="0"/>
          </a:p>
        </p:txBody>
      </p:sp>
    </p:spTree>
    <p:extLst>
      <p:ext uri="{BB962C8B-B14F-4D97-AF65-F5344CB8AC3E}">
        <p14:creationId xmlns:p14="http://schemas.microsoft.com/office/powerpoint/2010/main" val="28368022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marL="0" indent="0">
              <a:buNone/>
            </a:pPr>
            <a:r>
              <a:rPr lang="es-CO" sz="1800" dirty="0" smtClean="0"/>
              <a:t>Y después de resucitar, antes de su asenso al cielo en </a:t>
            </a:r>
            <a:r>
              <a:rPr lang="es-CO" sz="1800" b="1" dirty="0" smtClean="0">
                <a:solidFill>
                  <a:srgbClr val="FF0000"/>
                </a:solidFill>
              </a:rPr>
              <a:t>Mat.28. 18-20</a:t>
            </a:r>
            <a:r>
              <a:rPr lang="es-CO" sz="1800" dirty="0"/>
              <a:t> </a:t>
            </a:r>
            <a:r>
              <a:rPr lang="es-CO" sz="1800" dirty="0" smtClean="0"/>
              <a:t>dice: Jesús </a:t>
            </a:r>
            <a:r>
              <a:rPr lang="es-CO" sz="1800" dirty="0"/>
              <a:t>se acercó y les habló diciendo: "Toda potestad me es dada en el cielo y en la </a:t>
            </a:r>
            <a:r>
              <a:rPr lang="es-CO" sz="1800" dirty="0" smtClean="0"/>
              <a:t>tierra19  Por </a:t>
            </a:r>
            <a:r>
              <a:rPr lang="es-CO" sz="1800" dirty="0"/>
              <a:t>tanto,</a:t>
            </a:r>
            <a:r>
              <a:rPr lang="es-CO" sz="1800" b="1" u="sng" dirty="0"/>
              <a:t> id </a:t>
            </a:r>
            <a:r>
              <a:rPr lang="es-CO" sz="1800" dirty="0"/>
              <a:t>y haced </a:t>
            </a:r>
            <a:r>
              <a:rPr lang="es-CO" sz="1800" dirty="0" smtClean="0"/>
              <a:t>discípulos a </a:t>
            </a:r>
            <a:r>
              <a:rPr lang="es-CO" sz="1800" dirty="0"/>
              <a:t>todas las naciones, bautizándolos en el nombre </a:t>
            </a:r>
            <a:r>
              <a:rPr lang="es-CO" sz="1800" dirty="0" smtClean="0"/>
              <a:t>del Padre</a:t>
            </a:r>
            <a:r>
              <a:rPr lang="es-CO" sz="1800" dirty="0"/>
              <a:t>, del Hijo y del Espíritu Santo, </a:t>
            </a:r>
            <a:r>
              <a:rPr lang="es-CO" sz="1800" dirty="0" smtClean="0"/>
              <a:t>20 </a:t>
            </a:r>
            <a:r>
              <a:rPr lang="es-CO" sz="1800" dirty="0"/>
              <a:t>y </a:t>
            </a:r>
            <a:r>
              <a:rPr lang="es-CO" sz="1800" b="1" u="sng" dirty="0"/>
              <a:t>enseñándoles que guarden todas las cosas que os he mandado. Y yo estoy con vosotros todos los días, hasta el fin del mundo</a:t>
            </a:r>
            <a:r>
              <a:rPr lang="es-CO" sz="1800" dirty="0"/>
              <a:t>". </a:t>
            </a:r>
            <a:r>
              <a:rPr lang="es-CO" sz="1800" dirty="0" smtClean="0"/>
              <a:t>Amén. Por supuesto que esto incluía la observancia del Sábado. Porque Él dijo que no había venido a «abolir la ley» </a:t>
            </a:r>
            <a:r>
              <a:rPr lang="es-CO" sz="1800" b="1" dirty="0" smtClean="0">
                <a:solidFill>
                  <a:srgbClr val="FF0000"/>
                </a:solidFill>
              </a:rPr>
              <a:t>(Mat.5:17-19).</a:t>
            </a:r>
          </a:p>
          <a:p>
            <a:r>
              <a:rPr lang="es-CO" sz="1800" dirty="0" smtClean="0"/>
              <a:t>La pregunta es: ¿estamos los cristianos hoy, haciendo todo lo que Él nos ha mandado, como lo hiso Noé y Moisés? </a:t>
            </a:r>
          </a:p>
          <a:p>
            <a:r>
              <a:rPr lang="es-CO" sz="1800" dirty="0" smtClean="0"/>
              <a:t>Hoy muchos cristianos dicen, que el reposo es Cristo, por tanto no hay necesidad de guardar el sábado. </a:t>
            </a:r>
            <a:r>
              <a:rPr lang="es-CO" sz="1800" dirty="0"/>
              <a:t>¿</a:t>
            </a:r>
            <a:r>
              <a:rPr lang="es-CO" sz="1800" dirty="0" smtClean="0"/>
              <a:t>Pregunto es esto cierto? ¿Cristo es un espacio de tiempo de 24 horas?</a:t>
            </a:r>
          </a:p>
          <a:p>
            <a:r>
              <a:rPr lang="es-CO" sz="1800" dirty="0" smtClean="0"/>
              <a:t>¡Cristo es Creador del sábado, pero Él no es el sábado! Cristo es el reposo ESPIRITUAL permanente porque nos quita la carga de pecado, más el reposo del sábado es un espacio de 24 horas que Él mismo apartó para Él, cada 6 días. Lea </a:t>
            </a:r>
            <a:r>
              <a:rPr lang="es-CO" sz="1800" b="1" dirty="0" smtClean="0">
                <a:solidFill>
                  <a:srgbClr val="FF0000"/>
                </a:solidFill>
              </a:rPr>
              <a:t>(Exo.20:8-11).</a:t>
            </a:r>
          </a:p>
          <a:p>
            <a:r>
              <a:rPr lang="es-CO" sz="1800" b="1" dirty="0" smtClean="0">
                <a:solidFill>
                  <a:srgbClr val="FF0000"/>
                </a:solidFill>
              </a:rPr>
              <a:t>Mat.24:46</a:t>
            </a:r>
            <a:r>
              <a:rPr lang="es-CO" sz="1800" dirty="0" smtClean="0"/>
              <a:t>. Dice</a:t>
            </a:r>
            <a:r>
              <a:rPr lang="es-CO" sz="1800" b="1" dirty="0" smtClean="0"/>
              <a:t>: Bienaventurado </a:t>
            </a:r>
            <a:r>
              <a:rPr lang="es-CO" sz="1800" b="1" dirty="0"/>
              <a:t>aquel siervo al cual, cuando su señor venga, le halle haciendo así</a:t>
            </a:r>
            <a:r>
              <a:rPr lang="es-CO" sz="1800" dirty="0"/>
              <a:t>. </a:t>
            </a:r>
            <a:r>
              <a:rPr lang="es-CO" sz="1800" dirty="0" smtClean="0"/>
              <a:t>¿Así como? ¡como Él dijo! ¡no como al cristiano le parece mejor! </a:t>
            </a:r>
          </a:p>
          <a:p>
            <a:r>
              <a:rPr lang="es-CO" sz="1800" b="1" dirty="0" smtClean="0">
                <a:solidFill>
                  <a:srgbClr val="FF0000"/>
                </a:solidFill>
              </a:rPr>
              <a:t>Exo.39:43</a:t>
            </a:r>
            <a:r>
              <a:rPr lang="es-CO" sz="1800" dirty="0" smtClean="0"/>
              <a:t>. Moisés </a:t>
            </a:r>
            <a:r>
              <a:rPr lang="es-CO" sz="1800" dirty="0"/>
              <a:t>vio toda la obra, </a:t>
            </a:r>
            <a:r>
              <a:rPr lang="es-CO" sz="1800" b="1" u="sng" dirty="0"/>
              <a:t>y he aquí que la habían hecho como Jehovah había mandado; así la habían hecho</a:t>
            </a:r>
            <a:r>
              <a:rPr lang="es-CO" sz="1800" dirty="0"/>
              <a:t>. </a:t>
            </a:r>
            <a:r>
              <a:rPr lang="es-CO" sz="1800" b="1" dirty="0" smtClean="0"/>
              <a:t>Y MOISÉS LOS BENDIJO</a:t>
            </a:r>
            <a:r>
              <a:rPr lang="es-CO" sz="1800" dirty="0" smtClean="0"/>
              <a:t>. No podemos esperar que Dios nos bendiga, a menos que hagamos las cosas tal como Él nos ha mandado. </a:t>
            </a:r>
            <a:endParaRPr lang="es-CO" sz="1800" dirty="0"/>
          </a:p>
        </p:txBody>
      </p:sp>
    </p:spTree>
    <p:extLst>
      <p:ext uri="{BB962C8B-B14F-4D97-AF65-F5344CB8AC3E}">
        <p14:creationId xmlns:p14="http://schemas.microsoft.com/office/powerpoint/2010/main" val="3092116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blipFill>
            <a:blip r:embed="rId2"/>
            <a:tile tx="0" ty="0" sx="100000" sy="100000" flip="none" algn="tl"/>
          </a:blipFill>
        </p:spPr>
        <p:txBody>
          <a:bodyPr>
            <a:normAutofit/>
          </a:bodyPr>
          <a:lstStyle/>
          <a:p>
            <a:r>
              <a:rPr lang="es-CO" b="1" dirty="0" smtClean="0">
                <a:solidFill>
                  <a:srgbClr val="FF0000"/>
                </a:solidFill>
                <a:latin typeface="Agency FB" pitchFamily="34" charset="0"/>
              </a:rPr>
              <a:t>¿Quieres obtener la bendición de Dios?</a:t>
            </a:r>
            <a:endParaRPr lang="es-CO" b="1" dirty="0">
              <a:solidFill>
                <a:srgbClr val="FF0000"/>
              </a:solidFill>
              <a:latin typeface="Agency FB" pitchFamily="34" charset="0"/>
            </a:endParaRPr>
          </a:p>
        </p:txBody>
      </p:sp>
      <p:sp>
        <p:nvSpPr>
          <p:cNvPr id="5" name="4 Marcador de contenido"/>
          <p:cNvSpPr>
            <a:spLocks noGrp="1"/>
          </p:cNvSpPr>
          <p:nvPr>
            <p:ph idx="1"/>
          </p:nvPr>
        </p:nvSpPr>
        <p:spPr>
          <a:xfrm>
            <a:off x="457200" y="1600200"/>
            <a:ext cx="3826768" cy="4853136"/>
          </a:xfrm>
        </p:spPr>
        <p:txBody>
          <a:bodyPr>
            <a:normAutofit fontScale="55000" lnSpcReduction="20000"/>
          </a:bodyPr>
          <a:lstStyle/>
          <a:p>
            <a:pPr marL="0" indent="0" algn="ctr">
              <a:buNone/>
            </a:pPr>
            <a:endParaRPr lang="es-CO" dirty="0" smtClean="0"/>
          </a:p>
          <a:p>
            <a:pPr marL="0" indent="0" algn="ctr">
              <a:buNone/>
            </a:pPr>
            <a:r>
              <a:rPr lang="es-CO" b="1" dirty="0" smtClean="0">
                <a:solidFill>
                  <a:srgbClr val="FF0000"/>
                </a:solidFill>
              </a:rPr>
              <a:t>Mat.5:17-20. </a:t>
            </a:r>
            <a:r>
              <a:rPr lang="es-CO" dirty="0" smtClean="0"/>
              <a:t>"No </a:t>
            </a:r>
            <a:r>
              <a:rPr lang="es-CO" dirty="0"/>
              <a:t>penséis que he venido para abrogar la Ley o los Profetas. No he venido para abrogar, sino para cumplir. </a:t>
            </a:r>
            <a:r>
              <a:rPr lang="es-CO" dirty="0" smtClean="0"/>
              <a:t>18 </a:t>
            </a:r>
            <a:r>
              <a:rPr lang="es-CO" dirty="0"/>
              <a:t>De cierto os digo que hasta que pasen el cielo y la tierra, ni siquiera una jota ni una tilde pasará de la ley hasta que todo haya sido cumplido. </a:t>
            </a:r>
            <a:r>
              <a:rPr lang="es-CO" dirty="0" smtClean="0"/>
              <a:t>19 </a:t>
            </a:r>
            <a:r>
              <a:rPr lang="es-CO" dirty="0"/>
              <a:t>"Por lo tanto, cualquiera que quebranta el más pequeño de estos mandamientos y así enseña a los hombres, será considerado el más pequeño en el reino de los cielos. Pero cualquiera que los cumple y los enseña, éste será considerado grande en el reino de los cielos. </a:t>
            </a:r>
            <a:r>
              <a:rPr lang="es-CO" dirty="0" smtClean="0"/>
              <a:t>20 </a:t>
            </a:r>
            <a:r>
              <a:rPr lang="es-CO" dirty="0"/>
              <a:t>Porque os digo que a menos que vuestra justicia sea mayor que la de los escribas y de los fariseos, jamás entraréis en el reino de los cielos.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844824"/>
            <a:ext cx="4243933"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567320" y="5661248"/>
            <a:ext cx="4572000" cy="923330"/>
          </a:xfrm>
          <a:prstGeom prst="rect">
            <a:avLst/>
          </a:prstGeom>
        </p:spPr>
        <p:txBody>
          <a:bodyPr>
            <a:spAutoFit/>
          </a:bodyPr>
          <a:lstStyle/>
          <a:p>
            <a:r>
              <a:rPr lang="es-CO" dirty="0"/>
              <a:t>Si tu </a:t>
            </a:r>
            <a:r>
              <a:rPr lang="es-CO" dirty="0" smtClean="0"/>
              <a:t>realmente crees </a:t>
            </a:r>
            <a:r>
              <a:rPr lang="es-CO" dirty="0"/>
              <a:t>en </a:t>
            </a:r>
            <a:r>
              <a:rPr lang="es-CO" dirty="0" smtClean="0"/>
              <a:t>Cristo como </a:t>
            </a:r>
            <a:r>
              <a:rPr lang="es-CO" dirty="0"/>
              <a:t>dices, obedece todo lo que Él ordena en su Palabra. No le cambies nada.</a:t>
            </a:r>
          </a:p>
        </p:txBody>
      </p:sp>
    </p:spTree>
    <p:extLst>
      <p:ext uri="{BB962C8B-B14F-4D97-AF65-F5344CB8AC3E}">
        <p14:creationId xmlns:p14="http://schemas.microsoft.com/office/powerpoint/2010/main" val="1659615593"/>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913</TotalTime>
  <Words>2873</Words>
  <Application>Microsoft Office PowerPoint</Application>
  <PresentationFormat>Presentación en pantalla (4:3)</PresentationFormat>
  <Paragraphs>73</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Presentación de PowerPoint</vt:lpstr>
      <vt:lpstr>Cuatro árboles y un junco utilizados como símbolo del fragante amor de Dos. </vt:lpstr>
      <vt:lpstr>El árbol de mirra.</vt:lpstr>
      <vt:lpstr>Árbol de canela aromática</vt:lpstr>
      <vt:lpstr>Cálamo aromático.</vt:lpstr>
      <vt:lpstr>Árbol de casia</vt:lpstr>
      <vt:lpstr>Árbol de olivo</vt:lpstr>
      <vt:lpstr>Usos medicinales del aceite de oliva extra virgen</vt:lpstr>
      <vt:lpstr>Su uso en la construcción del Santuario</vt:lpstr>
      <vt:lpstr>De este registro podemos extraer dos puntos: 1. Que en la ubicación del Monte Sinaí, que fue el lugar escogido por Dios para rebelar su Santa Ley, y a la ves para que Moisés construyera el Santuario, existía abundancia de estos árboles, especialmente la acacia.   2. Que esta madera era excesivamente dura,  resistente al tiempo y la humedad, ya que el arca del Pacto que contenía la Ley de Dios, fue escondida en una cueva, para que no cayera en poder de los caldeos en tiempos de Nabucodonosor. Ver (P R 334,p1), y Ron Wuayat la vio el 6 de Enero de 1982. Ver el tema: 460, «descubren el arca de la alianza» Además lea (Heb.13:8; Sant.1:17). 1440 desde su construcción -1982 cuando fue encontrada =3422 años. ALABADO SEA EL NOMBRE DE DIOS.</vt:lpstr>
      <vt:lpstr>Presentación de PowerPoint</vt:lpstr>
      <vt:lpstr>¿Qué recompensa recibió Moisés por hacer las cosas como Dios le había mandado?</vt:lpstr>
      <vt:lpstr>Presentación de PowerPoint</vt:lpstr>
      <vt:lpstr>¿Quieres obtener la bendición de Dios?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HUMBERTO</cp:lastModifiedBy>
  <cp:revision>87</cp:revision>
  <dcterms:created xsi:type="dcterms:W3CDTF">2014-12-02T12:34:06Z</dcterms:created>
  <dcterms:modified xsi:type="dcterms:W3CDTF">2014-12-16T08:28:14Z</dcterms:modified>
</cp:coreProperties>
</file>